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57" r:id="rId3"/>
    <p:sldId id="268" r:id="rId4"/>
    <p:sldId id="269" r:id="rId5"/>
    <p:sldId id="256" r:id="rId6"/>
    <p:sldId id="270" r:id="rId7"/>
    <p:sldId id="271" r:id="rId8"/>
    <p:sldId id="272" r:id="rId9"/>
    <p:sldId id="273" r:id="rId10"/>
    <p:sldId id="274" r:id="rId11"/>
    <p:sldId id="275" r:id="rId12"/>
    <p:sldId id="281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0D820-E1FF-425C-AB04-261C661F7862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DB802-6D48-45BA-A7D1-7F006EF0F3C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8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DB802-6D48-45BA-A7D1-7F006EF0F3C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18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CE618E-8ACE-4D29-A14D-520A56710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01EB3F-C207-4469-8046-7196D19D3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1AC87-49E3-416B-91A0-40884802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422464-2EC0-40BA-A35B-B75A235E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5B283-F1AC-4CD1-8BE9-C56C9C3D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6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84136-73F7-48BC-84F0-37F58B68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6B823C-5C9D-4434-ABA4-B7BFA015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0C5E7D-9113-45E7-93F9-3738B373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0A34D3-61CD-4C92-9DB2-C3B458F1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053DA3-CDF9-47B2-8509-593D98EA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06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5A57CB-BCA6-4BEB-AE38-FD0AFF1C4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48B76F7-B44A-4CFA-BC2C-7EF117DEE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7CEE8-CBAE-4A9E-B863-DD13C3AA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54B2E-BD64-419E-BEDB-1865DCE8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6CE8B6-3487-4F1E-B8C8-9DBF2B58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26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0D4B4-F921-450F-B15F-6E177E64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E5C208-0B27-475E-A5B8-12DB628D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B2DA42-643A-47BF-A3BC-5DEEC2E5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CE11F6-87BB-41B4-869C-3268E1E4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01D31D-3512-481A-8A2A-E9551A1B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43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A9D1D-7CF7-4145-9ED7-1DC4A03D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6259B7-1596-471E-937C-5930CCE8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621656-682C-43AF-8E84-E6F06B714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D38D1E-3FEE-4A89-A24F-45628E91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B70546-8410-4DD6-ACFD-51B1C036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06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C6444-FED8-4B30-8669-DBE55A9F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021CF7-90DB-4F5E-AC53-A4D061B81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3C28383-6CA3-4FFC-9397-03C0EC148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8FAB22-3097-48A5-9B35-8E950807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D7BCA6-1722-4BB4-A794-D16052FC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65EB4F-8E0E-4290-AEAF-9CE3C60E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0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683EC-2896-4874-8907-D8DE812D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D72E88C-F390-4F00-849A-45C370F21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9060691-A70C-4D52-A776-C4AEAFC3F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918B564-15DF-4D49-A0F1-36CD34509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E06215C-4CF9-40E1-BFED-52FB622F6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8570748-3DBF-4CDB-A2F4-F9AD770B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EE2B39-8363-4E29-BF76-22B68E3D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14F4CB-F621-42FF-A6EF-CA31FA30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47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7E8A5-F243-4D26-9525-A3620012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F2A6A1-FAB9-4AEA-B344-6A69B723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DC25E2-F465-4FE6-94B4-55281ADB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0ABB00-EBF8-4973-9F1D-7E0DEFB0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72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16515C4-863B-4F7F-B914-8D846502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09D2D5-D01F-4D6C-973D-6BCF5814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C4C070-E7B8-4206-83DC-6684ABFD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0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8DE29-803E-4EB9-BC80-EBFF8AF0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F6E966-941E-4AAE-B274-6E6D25F6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E02467-74CB-4F04-A0B5-0EA880C5E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D1D56A-EEAC-4789-A60C-6FB43772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80C99F-AFCF-4170-B42C-DC3F8C7E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0A4454-F41D-4177-A3A9-94D22D46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52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55834-0CA4-4701-86AB-12A7FA43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D167FE-6010-46A3-9DCE-C019C5C313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FA72E6E-5E4A-44B6-ADD3-CA4A73BD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275CED-EFF4-4FA9-B144-3458314B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E0CFBD-95B0-4B48-B161-0DFFD0A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B23D29-529C-4A04-B37F-A83EA22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38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393">
              <a:schemeClr val="accent6">
                <a:lumMod val="60000"/>
                <a:lumOff val="40000"/>
              </a:schemeClr>
            </a:gs>
            <a:gs pos="17000">
              <a:schemeClr val="accent6">
                <a:lumMod val="60000"/>
                <a:lumOff val="40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0F12EA-360D-4EF6-8281-E4ED235D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3896667-B1E1-4F14-B194-58A1E2A17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CAD545-6AEF-4FCF-925D-2641974AC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935E-86BA-44FB-8697-0770AEDCA56B}" type="datetimeFigureOut">
              <a:rPr lang="cs-CZ" smtClean="0"/>
              <a:t>10.02.2021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D63E56-888B-4C35-9B0E-35DA9BFB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87E96-FBF4-4C03-9B31-E2BF83EAB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6991-6120-4A54-A5AF-1A52D258FE7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10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hegrova@zspilnikov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31E44-F5A1-4697-B32A-6F77E60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750FC-6402-418A-B483-31595B9A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1861"/>
            <a:ext cx="11353801" cy="50554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</a:t>
            </a:r>
            <a:r>
              <a:rPr lang="cs-CZ" sz="2400" dirty="0"/>
              <a:t>seřaď správně od nejméně sladkého po nejsladší sacharid</a:t>
            </a:r>
            <a:endParaRPr lang="cs-CZ" dirty="0"/>
          </a:p>
          <a:p>
            <a:endParaRPr lang="cs-CZ" dirty="0"/>
          </a:p>
          <a:p>
            <a:r>
              <a:rPr lang="cs-CZ" dirty="0"/>
              <a:t>2. </a:t>
            </a:r>
            <a:r>
              <a:rPr lang="cs-CZ" sz="2400" dirty="0"/>
              <a:t>vyber přírodní sladidla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3. </a:t>
            </a:r>
            <a:r>
              <a:rPr lang="cs-CZ" sz="2400" dirty="0"/>
              <a:t>vyber- SACHARIN </a:t>
            </a:r>
            <a:r>
              <a:rPr lang="cs-CZ" dirty="0"/>
              <a:t>	</a:t>
            </a:r>
            <a:r>
              <a:rPr lang="cs-CZ" sz="2000" dirty="0"/>
              <a:t>přírodní sladidlo</a:t>
            </a:r>
            <a:endParaRPr lang="cs-CZ" dirty="0"/>
          </a:p>
          <a:p>
            <a:pPr marL="3657600" lvl="8" indent="0">
              <a:buNone/>
            </a:pPr>
            <a:r>
              <a:rPr lang="cs-CZ" dirty="0"/>
              <a:t>umělé sladidlo</a:t>
            </a:r>
          </a:p>
          <a:p>
            <a:pPr marL="3657600" lvl="8" indent="0">
              <a:buNone/>
            </a:pPr>
            <a:r>
              <a:rPr lang="cs-CZ" dirty="0"/>
              <a:t>700 x sladší než </a:t>
            </a:r>
            <a:r>
              <a:rPr lang="cs-CZ" dirty="0" err="1"/>
              <a:t>fruktosa</a:t>
            </a:r>
            <a:endParaRPr lang="cs-CZ" dirty="0"/>
          </a:p>
          <a:p>
            <a:pPr marL="3657600" lvl="8" indent="0">
              <a:buNone/>
            </a:pPr>
            <a:r>
              <a:rPr lang="cs-CZ" dirty="0"/>
              <a:t>700 x sladší než sacharóza</a:t>
            </a:r>
          </a:p>
          <a:p>
            <a:pPr marL="3657600" lvl="8" indent="0">
              <a:buNone/>
            </a:pPr>
            <a:r>
              <a:rPr lang="cs-CZ" dirty="0"/>
              <a:t>400x sladší než </a:t>
            </a:r>
            <a:r>
              <a:rPr lang="cs-CZ" dirty="0" err="1"/>
              <a:t>fruktosa</a:t>
            </a:r>
            <a:endParaRPr lang="cs-CZ" dirty="0"/>
          </a:p>
          <a:p>
            <a:pPr marL="3657600" lvl="8" indent="0">
              <a:buNone/>
            </a:pPr>
            <a:r>
              <a:rPr lang="cs-CZ" dirty="0"/>
              <a:t>400x sladší než glukosa</a:t>
            </a:r>
          </a:p>
          <a:p>
            <a:pPr marL="285750" lvl="8" indent="-285750"/>
            <a:r>
              <a:rPr lang="cs-CZ" sz="2400" dirty="0"/>
              <a:t>4</a:t>
            </a:r>
            <a:r>
              <a:rPr lang="cs-CZ" sz="3200" dirty="0"/>
              <a:t>. </a:t>
            </a:r>
            <a:r>
              <a:rPr lang="cs-CZ" sz="2400" dirty="0"/>
              <a:t>Vypočítej, kolik připadá kilogramů cukru na jednoho obyvatele planety. Ročně na světě se vyrobí 148 miliónů tun .  148 000 000 000 : </a:t>
            </a:r>
            <a:r>
              <a:rPr lang="cs-CZ" b="1" dirty="0"/>
              <a:t>7.774.800.000 lidí =  19 kg/rok…..1,5kg/měsíc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CFA2A6E-8D44-4956-ABF8-6577E2D1BA7E}"/>
              </a:ext>
            </a:extLst>
          </p:cNvPr>
          <p:cNvSpPr/>
          <p:nvPr/>
        </p:nvSpPr>
        <p:spPr>
          <a:xfrm>
            <a:off x="1244338" y="2450969"/>
            <a:ext cx="1385740" cy="311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sacharosa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26ABFEF-76EF-4D7D-8B40-0E8C81BB2357}"/>
              </a:ext>
            </a:extLst>
          </p:cNvPr>
          <p:cNvSpPr/>
          <p:nvPr/>
        </p:nvSpPr>
        <p:spPr>
          <a:xfrm>
            <a:off x="3036216" y="2475209"/>
            <a:ext cx="1684788" cy="298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laktosa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FF1A8A-72E5-4B48-B2B5-3A4322B3191E}"/>
              </a:ext>
            </a:extLst>
          </p:cNvPr>
          <p:cNvSpPr/>
          <p:nvPr/>
        </p:nvSpPr>
        <p:spPr>
          <a:xfrm>
            <a:off x="6831724" y="2475209"/>
            <a:ext cx="1471448" cy="3231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fruktosa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912C0C5-AB38-4CBA-A7A6-3864906C45CB}"/>
              </a:ext>
            </a:extLst>
          </p:cNvPr>
          <p:cNvSpPr/>
          <p:nvPr/>
        </p:nvSpPr>
        <p:spPr>
          <a:xfrm>
            <a:off x="8776138" y="2475209"/>
            <a:ext cx="1545021" cy="3231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maltosa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9E8D25C-38B2-4B1A-B3B4-1E76B89EC12E}"/>
              </a:ext>
            </a:extLst>
          </p:cNvPr>
          <p:cNvSpPr/>
          <p:nvPr/>
        </p:nvSpPr>
        <p:spPr>
          <a:xfrm>
            <a:off x="5234152" y="2475209"/>
            <a:ext cx="1334814" cy="323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glukosa</a:t>
            </a:r>
          </a:p>
        </p:txBody>
      </p:sp>
      <p:sp>
        <p:nvSpPr>
          <p:cNvPr id="13" name="Obdélník: s jedním odříznutým rohem 12">
            <a:extLst>
              <a:ext uri="{FF2B5EF4-FFF2-40B4-BE49-F238E27FC236}">
                <a16:creationId xmlns:a16="http://schemas.microsoft.com/office/drawing/2014/main" id="{14EA98FC-6CF2-423B-8918-8F9F073D44C4}"/>
              </a:ext>
            </a:extLst>
          </p:cNvPr>
          <p:cNvSpPr/>
          <p:nvPr/>
        </p:nvSpPr>
        <p:spPr>
          <a:xfrm>
            <a:off x="1481959" y="3429000"/>
            <a:ext cx="1385740" cy="4703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stévie</a:t>
            </a:r>
            <a:endParaRPr lang="cs-CZ" dirty="0"/>
          </a:p>
        </p:txBody>
      </p:sp>
      <p:sp>
        <p:nvSpPr>
          <p:cNvPr id="14" name="Obdélník: s jedním odříznutým rohem 13">
            <a:extLst>
              <a:ext uri="{FF2B5EF4-FFF2-40B4-BE49-F238E27FC236}">
                <a16:creationId xmlns:a16="http://schemas.microsoft.com/office/drawing/2014/main" id="{C4295944-07A5-4626-A707-0239A1107F19}"/>
              </a:ext>
            </a:extLst>
          </p:cNvPr>
          <p:cNvSpPr/>
          <p:nvPr/>
        </p:nvSpPr>
        <p:spPr>
          <a:xfrm>
            <a:off x="3447393" y="3429000"/>
            <a:ext cx="1273611" cy="470338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karamel</a:t>
            </a:r>
          </a:p>
        </p:txBody>
      </p:sp>
      <p:sp>
        <p:nvSpPr>
          <p:cNvPr id="15" name="Obdélník: s jedním odříznutým rohem 14">
            <a:extLst>
              <a:ext uri="{FF2B5EF4-FFF2-40B4-BE49-F238E27FC236}">
                <a16:creationId xmlns:a16="http://schemas.microsoft.com/office/drawing/2014/main" id="{795DF166-19F8-4B36-9301-F5D75237922D}"/>
              </a:ext>
            </a:extLst>
          </p:cNvPr>
          <p:cNvSpPr/>
          <p:nvPr/>
        </p:nvSpPr>
        <p:spPr>
          <a:xfrm>
            <a:off x="5257032" y="3429000"/>
            <a:ext cx="1334814" cy="470338"/>
          </a:xfrm>
          <a:prstGeom prst="snip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agáve</a:t>
            </a:r>
          </a:p>
        </p:txBody>
      </p:sp>
      <p:sp>
        <p:nvSpPr>
          <p:cNvPr id="16" name="Obdélník: s jedním odříznutým rohem 15">
            <a:extLst>
              <a:ext uri="{FF2B5EF4-FFF2-40B4-BE49-F238E27FC236}">
                <a16:creationId xmlns:a16="http://schemas.microsoft.com/office/drawing/2014/main" id="{AF764A76-9869-45E4-B7DD-5489F6765725}"/>
              </a:ext>
            </a:extLst>
          </p:cNvPr>
          <p:cNvSpPr/>
          <p:nvPr/>
        </p:nvSpPr>
        <p:spPr>
          <a:xfrm>
            <a:off x="7094483" y="3429000"/>
            <a:ext cx="1334814" cy="47033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sacharin</a:t>
            </a:r>
          </a:p>
        </p:txBody>
      </p:sp>
      <p:sp>
        <p:nvSpPr>
          <p:cNvPr id="17" name="Obdélník: s jedním odříznutým rohem 16">
            <a:extLst>
              <a:ext uri="{FF2B5EF4-FFF2-40B4-BE49-F238E27FC236}">
                <a16:creationId xmlns:a16="http://schemas.microsoft.com/office/drawing/2014/main" id="{F6B3D625-BF19-4DC3-A0CE-BF5215AAC202}"/>
              </a:ext>
            </a:extLst>
          </p:cNvPr>
          <p:cNvSpPr/>
          <p:nvPr/>
        </p:nvSpPr>
        <p:spPr>
          <a:xfrm>
            <a:off x="8944303" y="3429000"/>
            <a:ext cx="1944414" cy="470338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Javorový sirup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384D5A2-1A81-4335-A0D6-5E4FB5DFF892}"/>
              </a:ext>
            </a:extLst>
          </p:cNvPr>
          <p:cNvSpPr/>
          <p:nvPr/>
        </p:nvSpPr>
        <p:spPr>
          <a:xfrm>
            <a:off x="5326144" y="6492875"/>
            <a:ext cx="2111604" cy="3231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E0E5A1-5BA9-4D27-B92B-0DE24B46690B}"/>
              </a:ext>
            </a:extLst>
          </p:cNvPr>
          <p:cNvSpPr/>
          <p:nvPr/>
        </p:nvSpPr>
        <p:spPr>
          <a:xfrm>
            <a:off x="7616858" y="6492875"/>
            <a:ext cx="1734532" cy="323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79D6754-AD97-4158-828E-70C24B4F2B85}"/>
              </a:ext>
            </a:extLst>
          </p:cNvPr>
          <p:cNvSpPr/>
          <p:nvPr/>
        </p:nvSpPr>
        <p:spPr>
          <a:xfrm>
            <a:off x="9561272" y="6492875"/>
            <a:ext cx="2439049" cy="323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3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1881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1 -0.00185 L -0.4651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45391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634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6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68276-D16B-44E9-A44A-65922F15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celulózy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0F3515-A195-4CE9-8A18-087287E84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Surová celulóza = buničina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 výrobu papíru a hygienických potřeb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F9F3D6-5F23-4B1D-B76A-B66FACF8E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 t="55852" r="5111" b="20445"/>
          <a:stretch/>
        </p:blipFill>
        <p:spPr>
          <a:xfrm>
            <a:off x="295275" y="4025900"/>
            <a:ext cx="11601450" cy="2286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7E3A6C-A6BB-42C6-9E56-0E0E4A757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77" t="5324" r="3112" b="75347"/>
          <a:stretch/>
        </p:blipFill>
        <p:spPr>
          <a:xfrm>
            <a:off x="7955280" y="365126"/>
            <a:ext cx="3312160" cy="28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67E00-C788-4626-B7E0-68FBF71A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celulózy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EA2994-C575-4B67-82C2-E493507FC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Viskózové hedvábí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Celofán</a:t>
            </a:r>
          </a:p>
          <a:p>
            <a:endParaRPr lang="cs-CZ" dirty="0"/>
          </a:p>
          <a:p>
            <a:r>
              <a:rPr lang="cs-CZ" dirty="0"/>
              <a:t>Filmové pásy, </a:t>
            </a:r>
            <a:r>
              <a:rPr lang="cs-CZ" dirty="0" err="1"/>
              <a:t>celuoid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97CBFC-8845-471E-949D-1F3EB5721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807" y="115096"/>
            <a:ext cx="2736642" cy="40608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2462985-3334-4BDB-8361-A852CB757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30" y="120811"/>
            <a:ext cx="4178122" cy="33159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E67BB5-B0D2-45B6-8E53-6EAF0663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1825625"/>
            <a:ext cx="3374076" cy="25273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AE47F93-F3EE-42E8-ACEE-9C2B679F9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070" y="1564325"/>
            <a:ext cx="3744911" cy="37449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AF86FA-D514-4368-90A6-28B75349F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720" y="3650370"/>
            <a:ext cx="4121063" cy="30868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D5AD8A4-6A99-4DA2-A65E-22E8CB89F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090" y="3265217"/>
            <a:ext cx="3508645" cy="35086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52D15B4-D513-4BAB-97AD-D4095C2BDB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025" y="468354"/>
            <a:ext cx="3691325" cy="49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945BD-8987-4C62-888F-440C46AE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CELULOSA JAKO PLNIDLO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876DDD-0291-4444-BFBA-ABD029912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LÉKY</a:t>
            </a:r>
          </a:p>
          <a:p>
            <a:r>
              <a:rPr lang="cs-CZ" dirty="0"/>
              <a:t>ZVĚTŠENÍ OBJEMU LÉKU</a:t>
            </a:r>
          </a:p>
          <a:p>
            <a:pPr lvl="1"/>
            <a:r>
              <a:rPr lang="cs-CZ" dirty="0"/>
              <a:t>MALÉ MNOŽSTVÍ LÉČIVÉ DÁVKY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B910DB-AD03-464E-9BDD-2C24BF76D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41" y="3175000"/>
            <a:ext cx="4816709" cy="30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C5D3B1-D278-4EBC-9FC0-0E9B0E27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Pektiny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E90B9A-D44B-4085-A867-D63CCE60F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nezralých plodech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Výroba rosolů, marmelád a džemů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50A33E-32AA-4295-A57D-A15586889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2" t="42370" r="13111" b="24148"/>
          <a:stretch/>
        </p:blipFill>
        <p:spPr>
          <a:xfrm>
            <a:off x="7518371" y="115968"/>
            <a:ext cx="3962429" cy="31421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C616CF-BEF3-49D4-B22B-F7296342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6" t="43111" r="53667" b="25926"/>
          <a:stretch/>
        </p:blipFill>
        <p:spPr>
          <a:xfrm>
            <a:off x="7376145" y="3329225"/>
            <a:ext cx="4246880" cy="33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F7E99-7517-4621-9239-AEDB661F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Škrob       (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10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)</a:t>
            </a:r>
            <a:r>
              <a:rPr lang="cs-CZ" baseline="-25000" dirty="0"/>
              <a:t>n</a:t>
            </a:r>
            <a:r>
              <a:rPr lang="cs-CZ" dirty="0"/>
              <a:t>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7D0363-1C8D-4662-9544-C36FCFA0A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zásobní živina pro rostliny</a:t>
            </a:r>
          </a:p>
          <a:p>
            <a:r>
              <a:rPr lang="cs-CZ" dirty="0"/>
              <a:t>brambory, obilniny, luštěniny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389BE1-CF5B-48B0-A1B4-037B868D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r="4000" b="67556"/>
          <a:stretch/>
        </p:blipFill>
        <p:spPr>
          <a:xfrm>
            <a:off x="3790754" y="2834639"/>
            <a:ext cx="8401245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AFC07-F62B-42CB-8F95-85A011E5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škrobu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6A06DA-C884-434E-9886-AA047EB8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20% </a:t>
            </a:r>
            <a:r>
              <a:rPr lang="cs-CZ" dirty="0" err="1"/>
              <a:t>amylosa</a:t>
            </a:r>
            <a:r>
              <a:rPr lang="cs-CZ" dirty="0"/>
              <a:t>  </a:t>
            </a:r>
          </a:p>
          <a:p>
            <a:r>
              <a:rPr lang="cs-CZ" dirty="0"/>
              <a:t>Rozpustná ve vodě</a:t>
            </a:r>
          </a:p>
          <a:p>
            <a:r>
              <a:rPr lang="cs-CZ" dirty="0"/>
              <a:t>Několik tisíc jednotek glukosy</a:t>
            </a:r>
          </a:p>
          <a:p>
            <a:r>
              <a:rPr lang="cs-CZ" dirty="0"/>
              <a:t> jód-modrá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80% amylopektin</a:t>
            </a:r>
          </a:p>
          <a:p>
            <a:r>
              <a:rPr lang="cs-CZ" dirty="0"/>
              <a:t>300 – 5 000 cukerných jednotek</a:t>
            </a:r>
          </a:p>
          <a:p>
            <a:r>
              <a:rPr lang="cs-CZ" dirty="0"/>
              <a:t>Koloidní roztok</a:t>
            </a:r>
          </a:p>
          <a:p>
            <a:r>
              <a:rPr lang="cs-CZ" dirty="0"/>
              <a:t>jód- červenohnědá až fialová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36A0C9-C95F-4419-A9B9-80826A135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0" t="72445" r="45111" b="2370"/>
          <a:stretch/>
        </p:blipFill>
        <p:spPr>
          <a:xfrm>
            <a:off x="5779844" y="963136"/>
            <a:ext cx="6219968" cy="31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061B3-0B39-4FF2-BA8E-1C375226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škrobu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107F64-201E-4672-A3B7-EE0D6F67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Zahušťování potravin</a:t>
            </a:r>
          </a:p>
          <a:p>
            <a:r>
              <a:rPr lang="cs-CZ" dirty="0"/>
              <a:t>Úprava textilií- škrobení</a:t>
            </a:r>
          </a:p>
          <a:p>
            <a:r>
              <a:rPr lang="cs-CZ" dirty="0"/>
              <a:t>Výroba etanolu a lepidel</a:t>
            </a:r>
          </a:p>
          <a:p>
            <a:r>
              <a:rPr lang="cs-CZ" dirty="0"/>
              <a:t>Farmacie- pudry a zasýpací prášky</a:t>
            </a:r>
          </a:p>
          <a:p>
            <a:r>
              <a:rPr lang="cs-CZ" dirty="0"/>
              <a:t>kosmetika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477882-306C-46E7-9377-882D9CFC1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t="30074" r="64667" b="46075"/>
          <a:stretch/>
        </p:blipFill>
        <p:spPr>
          <a:xfrm>
            <a:off x="5321694" y="365125"/>
            <a:ext cx="1548611" cy="2597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B2380C-1568-48C4-90AC-F34BC792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00" t="39852" r="48750" b="19111"/>
          <a:stretch/>
        </p:blipFill>
        <p:spPr>
          <a:xfrm>
            <a:off x="8229600" y="364468"/>
            <a:ext cx="3241040" cy="47500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F661D9-54E3-41BD-846E-3F5CE266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51" t="40296" r="32500" b="20296"/>
          <a:stretch/>
        </p:blipFill>
        <p:spPr>
          <a:xfrm rot="5400000">
            <a:off x="4195741" y="3138663"/>
            <a:ext cx="2244966" cy="44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A623D-D6CC-4D03-90A0-D23C1617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GLYKOGEN= ZÁSOBNÍ POLYSACHARID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34EAB87-51EC-4883-B884-95FD4E47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26" t="33929" r="38705" b="52294"/>
          <a:stretch/>
        </p:blipFill>
        <p:spPr>
          <a:xfrm>
            <a:off x="1074945" y="3270810"/>
            <a:ext cx="10042110" cy="2674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C29AD1F-653E-4600-BBFB-408586E03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7" t="52890" r="22083" b="13332"/>
          <a:stretch/>
        </p:blipFill>
        <p:spPr>
          <a:xfrm>
            <a:off x="5044440" y="1690688"/>
            <a:ext cx="630936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B5A30-86F3-43E7-9A0E-062CAE0E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CHITIN       (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10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)</a:t>
            </a:r>
            <a:r>
              <a:rPr lang="cs-CZ" baseline="-25000" dirty="0"/>
              <a:t>n </a:t>
            </a:r>
            <a:r>
              <a:rPr lang="cs-CZ" dirty="0"/>
              <a:t>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533484-9928-40AD-AF49-7C5CB75A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690688"/>
            <a:ext cx="11292840" cy="4738052"/>
          </a:xfrm>
        </p:spPr>
        <p:txBody>
          <a:bodyPr/>
          <a:lstStyle/>
          <a:p>
            <a:r>
              <a:rPr lang="cs-CZ" dirty="0"/>
              <a:t>ZÁKLADNÍ STAVEBNÍ ŠLOŽKA SKELETU ČLENOVCŮ- HMYZ, KORÝŠI, PAVOUCI</a:t>
            </a:r>
          </a:p>
          <a:p>
            <a:r>
              <a:rPr lang="cs-CZ" dirty="0"/>
              <a:t>V BUNĚČNÝCH STĚNÁCH HUB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67B497-8531-428E-9008-CFBE2174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12" t="42528" r="4888" b="25027"/>
          <a:stretch/>
        </p:blipFill>
        <p:spPr>
          <a:xfrm>
            <a:off x="7843520" y="2535441"/>
            <a:ext cx="3098800" cy="2900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7C0A492-7D21-4C80-8792-E3C81B7C5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33" t="3704" r="20445" b="80296"/>
          <a:stretch/>
        </p:blipFill>
        <p:spPr>
          <a:xfrm>
            <a:off x="1048456" y="3128963"/>
            <a:ext cx="5047544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5FB1C-D21A-4CF7-A976-C6F68EBE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986B5C3-B14A-45B8-93D2-B114764F8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14" t="16884" r="18479" b="14469"/>
          <a:stretch/>
        </p:blipFill>
        <p:spPr>
          <a:xfrm>
            <a:off x="1696719" y="365125"/>
            <a:ext cx="8971281" cy="61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F4088-A746-4EFC-8B63-B5F914ED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  DISACHARIDY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AB7D187-2664-4BF4-B237-3FE219C1B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5697" y="5448510"/>
            <a:ext cx="2036898" cy="12977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FC8531-47AA-4251-9E56-5FE22307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011" y="1124512"/>
            <a:ext cx="3286029" cy="23044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F1920F-E25B-4EE1-88D9-ABEE9A779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933" y="2998446"/>
            <a:ext cx="1914427" cy="19063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30075D-978B-4A2C-A635-7377004DD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120" y="1409490"/>
            <a:ext cx="2036240" cy="12985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8DB7362-B307-4A1A-8FF9-D08737671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694" y="4535134"/>
            <a:ext cx="2036898" cy="12985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665F443-A43F-4F07-BFDF-65E589343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88" y="4078280"/>
            <a:ext cx="2036240" cy="1298561"/>
          </a:xfrm>
          <a:prstGeom prst="rect">
            <a:avLst/>
          </a:prstGeom>
        </p:spPr>
      </p:pic>
      <p:sp>
        <p:nvSpPr>
          <p:cNvPr id="10" name="Dvojitá vlna 9">
            <a:extLst>
              <a:ext uri="{FF2B5EF4-FFF2-40B4-BE49-F238E27FC236}">
                <a16:creationId xmlns:a16="http://schemas.microsoft.com/office/drawing/2014/main" id="{3D437C5B-9D93-42F9-8E87-4AE7653BE9F3}"/>
              </a:ext>
            </a:extLst>
          </p:cNvPr>
          <p:cNvSpPr/>
          <p:nvPr/>
        </p:nvSpPr>
        <p:spPr>
          <a:xfrm>
            <a:off x="1065229" y="1488542"/>
            <a:ext cx="1913931" cy="830452"/>
          </a:xfrm>
          <a:prstGeom prst="double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Tři cukerné jednotky</a:t>
            </a:r>
          </a:p>
        </p:txBody>
      </p:sp>
      <p:sp>
        <p:nvSpPr>
          <p:cNvPr id="11" name="Dvojitá vlna 10">
            <a:extLst>
              <a:ext uri="{FF2B5EF4-FFF2-40B4-BE49-F238E27FC236}">
                <a16:creationId xmlns:a16="http://schemas.microsoft.com/office/drawing/2014/main" id="{B320758F-4296-46DD-8A4A-598B1184A958}"/>
              </a:ext>
            </a:extLst>
          </p:cNvPr>
          <p:cNvSpPr/>
          <p:nvPr/>
        </p:nvSpPr>
        <p:spPr>
          <a:xfrm>
            <a:off x="1065229" y="2458771"/>
            <a:ext cx="2036240" cy="830452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Dvě cukerné jednotky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BBF5A60-0CF8-471B-8446-627FEC82BDE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752628" y="4727561"/>
            <a:ext cx="34884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Svitek: svislý 14">
            <a:extLst>
              <a:ext uri="{FF2B5EF4-FFF2-40B4-BE49-F238E27FC236}">
                <a16:creationId xmlns:a16="http://schemas.microsoft.com/office/drawing/2014/main" id="{99603389-A177-4877-92B1-5384F5EF8120}"/>
              </a:ext>
            </a:extLst>
          </p:cNvPr>
          <p:cNvSpPr/>
          <p:nvPr/>
        </p:nvSpPr>
        <p:spPr>
          <a:xfrm>
            <a:off x="10435472" y="480767"/>
            <a:ext cx="1517716" cy="81070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sacharosa</a:t>
            </a:r>
            <a:endParaRPr lang="cs-CZ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C73F0C52-8DB3-4442-AE5F-C1E44987AC2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910320" y="5184415"/>
            <a:ext cx="5063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Svitek: svislý 17">
            <a:extLst>
              <a:ext uri="{FF2B5EF4-FFF2-40B4-BE49-F238E27FC236}">
                <a16:creationId xmlns:a16="http://schemas.microsoft.com/office/drawing/2014/main" id="{F0360D4C-555F-4D3E-9603-79E82428C967}"/>
              </a:ext>
            </a:extLst>
          </p:cNvPr>
          <p:cNvSpPr/>
          <p:nvPr/>
        </p:nvSpPr>
        <p:spPr>
          <a:xfrm>
            <a:off x="10607040" y="1690688"/>
            <a:ext cx="1346148" cy="768083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maltosa</a:t>
            </a:r>
            <a:endParaRPr lang="cs-CZ" dirty="0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8EB9D571-5361-4F1B-9AAF-8366426CCA63}"/>
              </a:ext>
            </a:extLst>
          </p:cNvPr>
          <p:cNvCxnSpPr>
            <a:cxnSpLocks/>
          </p:cNvCxnSpPr>
          <p:nvPr/>
        </p:nvCxnSpPr>
        <p:spPr>
          <a:xfrm flipH="1">
            <a:off x="7325360" y="2804160"/>
            <a:ext cx="52832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Svitek: svislý 20">
            <a:extLst>
              <a:ext uri="{FF2B5EF4-FFF2-40B4-BE49-F238E27FC236}">
                <a16:creationId xmlns:a16="http://schemas.microsoft.com/office/drawing/2014/main" id="{5ADE6479-550F-4C45-80C9-4BD24FA717D5}"/>
              </a:ext>
            </a:extLst>
          </p:cNvPr>
          <p:cNvSpPr/>
          <p:nvPr/>
        </p:nvSpPr>
        <p:spPr>
          <a:xfrm>
            <a:off x="10711040" y="2708051"/>
            <a:ext cx="1466182" cy="810703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laktosa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0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-0.11432 0.1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402 C -0.0151 0.00856 -0.0668 -0.01598 -0.08568 -0.01598 C -0.20065 -0.01598 -0.31966 0.37615 -0.31966 0.76852 C -0.31966 0.57083 -0.37904 0.37615 -0.43464 0.37615 C -0.49414 0.37615 -0.54974 0.57384 -0.54974 0.76852 C -0.54974 0.67106 -0.5793 0.57083 -0.60925 0.57083 C -0.63867 0.57083 -0.66862 0.66805 -0.66862 0.76852 C -0.66862 0.71828 -0.68372 0.67106 -0.69818 0.67106 C -0.71315 0.67106 -0.7276 0.72129 -0.7276 0.76852 C -0.7276 0.74305 -0.7349 0.71828 -0.74258 0.71828 C -0.74649 0.71828 -0.75768 0.74375 -0.75768 0.76852 C -0.75768 0.75602 -0.76146 0.74305 -0.76484 0.74305 C -0.76484 0.74004 -0.77214 0.75532 -0.77214 0.76852 C -0.77214 0.7618 -0.77214 0.75602 -0.77604 0.75602 C -0.77604 0.75902 -0.77982 0.7625 -0.77982 0.76852 C -0.77982 0.76551 -0.77982 0.7618 -0.77982 0.75902 C -0.78372 0.75902 -0.78372 0.7618 -0.78372 0.76551 C -0.78763 0.76551 -0.78763 0.7625 -0.78763 0.75902 C -0.79141 0.75902 -0.79141 0.7618 -0.79141 0.76551 " pathEditMode="relative" rAng="0" ptsTypes="AAAAAAAAAAAAAAAAA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70" y="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4 -0.0294 L 0.21758 -0.13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25 C -0.00378 0.00416 -0.01654 -0.01598 -0.02122 -0.01598 C -0.04961 -0.01598 -0.07891 0.30555 -0.07891 0.62731 C -0.07891 0.46527 -0.09362 0.30555 -0.10729 0.30555 C -0.122 0.30555 -0.13568 0.46759 -0.13568 0.62731 C -0.13568 0.54745 -0.14297 0.46527 -0.15039 0.46527 C -0.15768 0.46527 -0.1651 0.5449 -0.1651 0.62731 C -0.1651 0.58611 -0.16875 0.54745 -0.1724 0.54745 C -0.17604 0.54745 -0.17969 0.58842 -0.17969 0.62731 C -0.17969 0.60625 -0.18138 0.58611 -0.18333 0.58611 C -0.18424 0.58611 -0.18698 0.60694 -0.18698 0.62731 C -0.18698 0.61713 -0.18802 0.60625 -0.1888 0.60625 C -0.1888 0.60393 -0.19062 0.61643 -0.19062 0.62731 C -0.19062 0.62176 -0.19062 0.61713 -0.19154 0.61713 C -0.19154 0.61944 -0.19258 0.62245 -0.19258 0.62731 C -0.19258 0.62476 -0.19258 0.62176 -0.19258 0.61944 C -0.19349 0.61944 -0.19349 0.62176 -0.19349 0.62476 C -0.1944 0.62476 -0.1944 0.62245 -0.1944 0.61944 C -0.19531 0.61944 -0.19531 0.62176 -0.19531 0.62476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2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9219 0.05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64 -0.49954 C -0.11068 -0.50764 -0.12461 -0.51551 -0.12969 -0.51551 C -0.16068 -0.51551 -0.19271 -0.39051 -0.19271 -0.26551 C -0.19271 -0.32848 -0.20872 -0.39051 -0.2237 -0.39051 C -0.23971 -0.39051 -0.25469 -0.32755 -0.25469 -0.26551 C -0.25469 -0.29653 -0.26263 -0.32848 -0.2707 -0.32848 C -0.27864 -0.32848 -0.28672 -0.29746 -0.28672 -0.26551 C -0.28672 -0.28149 -0.29075 -0.29653 -0.29466 -0.29653 C -0.2987 -0.29653 -0.3026 -0.28056 -0.3026 -0.26551 C -0.3026 -0.27362 -0.30456 -0.28149 -0.30664 -0.28149 C -0.30768 -0.28149 -0.31068 -0.27338 -0.31068 -0.26551 C -0.31068 -0.26945 -0.31172 -0.27362 -0.31263 -0.27362 C -0.31263 -0.27454 -0.31458 -0.26968 -0.31458 -0.26551 C -0.31458 -0.2676 -0.31458 -0.26945 -0.31562 -0.26945 C -0.31562 -0.26852 -0.31666 -0.26737 -0.31666 -0.26551 C -0.31666 -0.26644 -0.31666 -0.2676 -0.31666 -0.26852 C -0.31771 -0.26852 -0.31771 -0.2676 -0.31771 -0.26644 C -0.31875 -0.26644 -0.31875 -0.26737 -0.31875 -0.26852 C -0.31979 -0.26852 -0.31979 -0.2676 -0.31979 -0.26644 " pathEditMode="relative" rAng="0" ptsTypes="AAAAAAAAAAAAAAAAAAA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BFBCD-EA42-4B7D-AD87-C27F1C7E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cs-CZ" dirty="0"/>
              <a:t>VLÁKNINA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746D2B-D7C8-4489-8774-922268C3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r>
              <a:rPr lang="cs-CZ" dirty="0"/>
              <a:t>ČÁST ROSTLINNÉ STRAVY</a:t>
            </a:r>
          </a:p>
          <a:p>
            <a:r>
              <a:rPr lang="cs-CZ" dirty="0"/>
              <a:t>PRO ČLOVĚKA NESTRAVITELNÁ</a:t>
            </a:r>
          </a:p>
          <a:p>
            <a:r>
              <a:rPr lang="cs-CZ" dirty="0"/>
              <a:t>TVOŘENA POLYSACHARIDY (CELULÓZA)</a:t>
            </a:r>
          </a:p>
          <a:p>
            <a:r>
              <a:rPr lang="cs-CZ" dirty="0"/>
              <a:t>VÁŽA NA SEBE CHOLESTEROL A ODPADNÍ LÁTKY</a:t>
            </a:r>
          </a:p>
          <a:p>
            <a:r>
              <a:rPr lang="cs-CZ" dirty="0"/>
              <a:t>PODPORUJE PRO ČIŠTĚNÍ STŘEV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9B26F4-C9E1-40C4-B645-8D2C63054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8" t="43111" r="4222" b="14519"/>
          <a:stretch/>
        </p:blipFill>
        <p:spPr>
          <a:xfrm>
            <a:off x="3403600" y="3698240"/>
            <a:ext cx="8229600" cy="29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AB606-1DAE-420E-B50F-64571797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Polysacharidy 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624CCB-A094-40D1-9AEB-965BEF45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835843"/>
          </a:xfrm>
        </p:spPr>
        <p:txBody>
          <a:bodyPr/>
          <a:lstStyle/>
          <a:p>
            <a:r>
              <a:rPr lang="cs-CZ" dirty="0"/>
              <a:t>složeny z mnoha cukerných jednotek monosacharidů</a:t>
            </a:r>
          </a:p>
          <a:p>
            <a:r>
              <a:rPr lang="cs-CZ" dirty="0"/>
              <a:t>nerozpustné ve vodě, spíše bobtnají, bílé pevné látky</a:t>
            </a:r>
          </a:p>
          <a:p>
            <a:r>
              <a:rPr lang="cs-CZ" dirty="0"/>
              <a:t>nemají sladkou chuť</a:t>
            </a:r>
          </a:p>
          <a:p>
            <a:r>
              <a:rPr lang="cs-CZ" dirty="0"/>
              <a:t>rovnice: n 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12</a:t>
            </a:r>
            <a:r>
              <a:rPr lang="cs-CZ" dirty="0"/>
              <a:t>O</a:t>
            </a:r>
            <a:r>
              <a:rPr lang="cs-CZ" baseline="-25000" dirty="0"/>
              <a:t>6      </a:t>
            </a:r>
            <a:r>
              <a:rPr lang="cs-CZ" dirty="0"/>
              <a:t>                     </a:t>
            </a:r>
            <a:r>
              <a:rPr lang="cs-CZ" dirty="0">
                <a:solidFill>
                  <a:srgbClr val="C00000"/>
                </a:solidFill>
              </a:rPr>
              <a:t>( C</a:t>
            </a:r>
            <a:r>
              <a:rPr lang="cs-CZ" baseline="-25000" dirty="0">
                <a:solidFill>
                  <a:srgbClr val="C00000"/>
                </a:solidFill>
              </a:rPr>
              <a:t>6</a:t>
            </a:r>
            <a:r>
              <a:rPr lang="cs-CZ" dirty="0">
                <a:solidFill>
                  <a:srgbClr val="C00000"/>
                </a:solidFill>
              </a:rPr>
              <a:t>H</a:t>
            </a:r>
            <a:r>
              <a:rPr lang="cs-CZ" baseline="-25000" dirty="0">
                <a:solidFill>
                  <a:srgbClr val="C00000"/>
                </a:solidFill>
              </a:rPr>
              <a:t>10</a:t>
            </a:r>
            <a:r>
              <a:rPr lang="cs-CZ" dirty="0">
                <a:solidFill>
                  <a:srgbClr val="C00000"/>
                </a:solidFill>
              </a:rPr>
              <a:t>O</a:t>
            </a:r>
            <a:r>
              <a:rPr lang="cs-CZ" baseline="-25000" dirty="0">
                <a:solidFill>
                  <a:srgbClr val="C00000"/>
                </a:solidFill>
              </a:rPr>
              <a:t>5</a:t>
            </a:r>
            <a:r>
              <a:rPr lang="cs-CZ" dirty="0">
                <a:solidFill>
                  <a:srgbClr val="C00000"/>
                </a:solidFill>
              </a:rPr>
              <a:t>)</a:t>
            </a:r>
            <a:r>
              <a:rPr lang="cs-CZ" baseline="-25000" dirty="0">
                <a:solidFill>
                  <a:srgbClr val="C00000"/>
                </a:solidFill>
              </a:rPr>
              <a:t>n</a:t>
            </a:r>
            <a:r>
              <a:rPr lang="cs-CZ" dirty="0">
                <a:solidFill>
                  <a:srgbClr val="C00000"/>
                </a:solidFill>
              </a:rPr>
              <a:t>  </a:t>
            </a:r>
            <a:r>
              <a:rPr lang="cs-CZ" dirty="0"/>
              <a:t>+   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33043E6-B1CD-45DD-88F7-4EE146F8F3D3}"/>
              </a:ext>
            </a:extLst>
          </p:cNvPr>
          <p:cNvCxnSpPr/>
          <p:nvPr/>
        </p:nvCxnSpPr>
        <p:spPr>
          <a:xfrm>
            <a:off x="4307840" y="3169920"/>
            <a:ext cx="1300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68268C7-6874-428F-8857-20329B0BB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87060"/>
              </p:ext>
            </p:extLst>
          </p:nvPr>
        </p:nvGraphicFramePr>
        <p:xfrm>
          <a:off x="1259840" y="3429000"/>
          <a:ext cx="9987279" cy="316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093">
                  <a:extLst>
                    <a:ext uri="{9D8B030D-6E8A-4147-A177-3AD203B41FA5}">
                      <a16:colId xmlns:a16="http://schemas.microsoft.com/office/drawing/2014/main" val="301021697"/>
                    </a:ext>
                  </a:extLst>
                </a:gridCol>
                <a:gridCol w="3329093">
                  <a:extLst>
                    <a:ext uri="{9D8B030D-6E8A-4147-A177-3AD203B41FA5}">
                      <a16:colId xmlns:a16="http://schemas.microsoft.com/office/drawing/2014/main" val="1986015175"/>
                    </a:ext>
                  </a:extLst>
                </a:gridCol>
                <a:gridCol w="3329093">
                  <a:extLst>
                    <a:ext uri="{9D8B030D-6E8A-4147-A177-3AD203B41FA5}">
                      <a16:colId xmlns:a16="http://schemas.microsoft.com/office/drawing/2014/main" val="1158798956"/>
                    </a:ext>
                  </a:extLst>
                </a:gridCol>
              </a:tblGrid>
              <a:tr h="361915">
                <a:tc>
                  <a:txBody>
                    <a:bodyPr/>
                    <a:lstStyle/>
                    <a:p>
                      <a:r>
                        <a:rPr lang="cs-CZ" dirty="0"/>
                        <a:t>polysacharid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výskyt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860434"/>
                  </a:ext>
                </a:extLst>
              </a:tr>
              <a:tr h="633352">
                <a:tc>
                  <a:txBody>
                    <a:bodyPr/>
                    <a:lstStyle/>
                    <a:p>
                      <a:r>
                        <a:rPr lang="cs-CZ" dirty="0"/>
                        <a:t>Celulóza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Bavlna, len, stromy-kmen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Papír, celofán, viskóza. Plnidlo-léky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02762"/>
                  </a:ext>
                </a:extLst>
              </a:tr>
              <a:tr h="633352">
                <a:tc>
                  <a:txBody>
                    <a:bodyPr/>
                    <a:lstStyle/>
                    <a:p>
                      <a:r>
                        <a:rPr lang="cs-CZ" dirty="0"/>
                        <a:t>Škrob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Brambory, obilniny, rýže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Zahuštění potravin, lepidla,</a:t>
                      </a:r>
                    </a:p>
                    <a:p>
                      <a:r>
                        <a:rPr lang="cs-CZ" dirty="0"/>
                        <a:t>pudry, etanol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07275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cs-CZ" dirty="0"/>
                        <a:t>Glykogen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živočišný škrob, v játrech, svalech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zásoba energie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323518"/>
                  </a:ext>
                </a:extLst>
              </a:tr>
              <a:tr h="361915">
                <a:tc>
                  <a:txBody>
                    <a:bodyPr/>
                    <a:lstStyle/>
                    <a:p>
                      <a:r>
                        <a:rPr lang="cs-CZ" dirty="0"/>
                        <a:t>Chitin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Skelet členovců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978394"/>
                  </a:ext>
                </a:extLst>
              </a:tr>
              <a:tr h="361915">
                <a:tc>
                  <a:txBody>
                    <a:bodyPr/>
                    <a:lstStyle/>
                    <a:p>
                      <a:r>
                        <a:rPr lang="cs-CZ" dirty="0"/>
                        <a:t>Pektiny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Nezralé plody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rosoly, marmelády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290011"/>
                  </a:ext>
                </a:extLst>
              </a:tr>
              <a:tr h="361915">
                <a:tc>
                  <a:txBody>
                    <a:bodyPr/>
                    <a:lstStyle/>
                    <a:p>
                      <a:r>
                        <a:rPr lang="cs-CZ" dirty="0"/>
                        <a:t>Vláknina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rostlinné stravě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váže cholesterol, čistí střeva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194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97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82F34-9136-4A33-84EA-3CE51C4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EDDA-02F7-426A-8DCC-129C1774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cs-CZ" dirty="0"/>
              <a:t>str. 86 – 87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zaslat do 14. 2. na </a:t>
            </a:r>
            <a:r>
              <a:rPr lang="cs-CZ" dirty="0">
                <a:hlinkClick r:id="rId2"/>
              </a:rPr>
              <a:t>dagmar.hegrova@zspilnikov.cz</a:t>
            </a:r>
            <a:r>
              <a:rPr lang="cs-CZ" dirty="0"/>
              <a:t>  nebo do TEAMS.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DAB476E-5DFB-4C84-867D-F43F30884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511797"/>
              </p:ext>
            </p:extLst>
          </p:nvPr>
        </p:nvGraphicFramePr>
        <p:xfrm>
          <a:off x="2032000" y="2445249"/>
          <a:ext cx="8128000" cy="326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822">
                  <a:extLst>
                    <a:ext uri="{9D8B030D-6E8A-4147-A177-3AD203B41FA5}">
                      <a16:colId xmlns:a16="http://schemas.microsoft.com/office/drawing/2014/main" val="2647951470"/>
                    </a:ext>
                  </a:extLst>
                </a:gridCol>
                <a:gridCol w="5557178">
                  <a:extLst>
                    <a:ext uri="{9D8B030D-6E8A-4147-A177-3AD203B41FA5}">
                      <a16:colId xmlns:a16="http://schemas.microsoft.com/office/drawing/2014/main" val="3682628850"/>
                    </a:ext>
                  </a:extLst>
                </a:gridCol>
              </a:tblGrid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pojem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vysvětli, doplň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33852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Dextrin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80247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 err="1"/>
                        <a:t>Amylosa</a:t>
                      </a:r>
                      <a:r>
                        <a:rPr lang="cs-CZ" dirty="0"/>
                        <a:t> a amylopektin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597945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Škrobový maz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33945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250 – 400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59559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E 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56025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Buničina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72279"/>
                  </a:ext>
                </a:extLst>
              </a:tr>
              <a:tr h="408398">
                <a:tc>
                  <a:txBody>
                    <a:bodyPr/>
                    <a:lstStyle/>
                    <a:p>
                      <a:r>
                        <a:rPr lang="cs-CZ" dirty="0"/>
                        <a:t>Hydrolýza polysacharidů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3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42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0F39C9-F3AB-4F8E-AF68-7F190433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49" y="3858649"/>
            <a:ext cx="4950381" cy="27373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B85E567-AA1D-4994-9426-E3673373D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05" y="1825625"/>
            <a:ext cx="3389670" cy="46272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ED57A2-61EC-472F-9378-6D3254E7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disacharidů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8617A-2D8E-4D2F-95B0-8EB65824C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SACHAROSA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MALTOSA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LAKTOSA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B7E5D97-9099-481B-9198-7E9847393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28"/>
          <a:stretch/>
        </p:blipFill>
        <p:spPr>
          <a:xfrm>
            <a:off x="8474341" y="0"/>
            <a:ext cx="2639797" cy="366693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9AAFFDC-D2DC-43D5-823E-4CACAEC41EFC}"/>
              </a:ext>
            </a:extLst>
          </p:cNvPr>
          <p:cNvSpPr/>
          <p:nvPr/>
        </p:nvSpPr>
        <p:spPr>
          <a:xfrm>
            <a:off x="7081520" y="4439920"/>
            <a:ext cx="1991360" cy="43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ŘEPNÝ CUKR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CD2F09-643A-46BD-959A-0C71628581A1}"/>
              </a:ext>
            </a:extLst>
          </p:cNvPr>
          <p:cNvSpPr/>
          <p:nvPr/>
        </p:nvSpPr>
        <p:spPr>
          <a:xfrm>
            <a:off x="4785360" y="3858649"/>
            <a:ext cx="1706880" cy="652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SLADOVÝ CUKR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36E6C9A-95D8-4668-A439-C97294A88204}"/>
              </a:ext>
            </a:extLst>
          </p:cNvPr>
          <p:cNvSpPr/>
          <p:nvPr/>
        </p:nvSpPr>
        <p:spPr>
          <a:xfrm>
            <a:off x="6912649" y="3088640"/>
            <a:ext cx="1692871" cy="494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MLÉČNÝ CUKR</a:t>
            </a:r>
          </a:p>
        </p:txBody>
      </p:sp>
    </p:spTree>
    <p:extLst>
      <p:ext uri="{BB962C8B-B14F-4D97-AF65-F5344CB8AC3E}">
        <p14:creationId xmlns:p14="http://schemas.microsoft.com/office/powerpoint/2010/main" val="18424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08 -0.00487 L 0.48646 0.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48907 -0.4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D4B37-B14D-4653-89BD-C2DC6C8C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27C0F-DD84-4F53-A883-0D2828FF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400" dirty="0"/>
              <a:t>C</a:t>
            </a:r>
            <a:r>
              <a:rPr lang="cs-CZ" sz="4400" baseline="-25000" dirty="0"/>
              <a:t>6</a:t>
            </a:r>
            <a:r>
              <a:rPr lang="cs-CZ" sz="4400" dirty="0"/>
              <a:t>H</a:t>
            </a:r>
            <a:r>
              <a:rPr lang="cs-CZ" sz="4400" baseline="-25000" dirty="0"/>
              <a:t>12</a:t>
            </a:r>
            <a:r>
              <a:rPr lang="cs-CZ" sz="4400" dirty="0"/>
              <a:t>O</a:t>
            </a:r>
            <a:r>
              <a:rPr lang="cs-CZ" sz="4400" baseline="-25000" dirty="0"/>
              <a:t>6</a:t>
            </a:r>
            <a:endParaRPr lang="cs-CZ" sz="4400" dirty="0"/>
          </a:p>
          <a:p>
            <a:endParaRPr lang="cs-CZ" dirty="0"/>
          </a:p>
          <a:p>
            <a:endParaRPr lang="cs-CZ" dirty="0"/>
          </a:p>
          <a:p>
            <a:pPr lvl="4"/>
            <a:r>
              <a:rPr lang="cs-CZ" sz="4800" dirty="0"/>
              <a:t>C</a:t>
            </a:r>
            <a:r>
              <a:rPr lang="cs-CZ" sz="4800" baseline="-25000" dirty="0"/>
              <a:t>12</a:t>
            </a:r>
            <a:r>
              <a:rPr lang="cs-CZ" sz="4800" dirty="0"/>
              <a:t>H</a:t>
            </a:r>
            <a:r>
              <a:rPr lang="cs-CZ" sz="4800" baseline="-25000" dirty="0"/>
              <a:t>22</a:t>
            </a:r>
            <a:r>
              <a:rPr lang="cs-CZ" sz="4800" dirty="0"/>
              <a:t>O</a:t>
            </a:r>
            <a:r>
              <a:rPr lang="cs-CZ" sz="4800" baseline="-25000" dirty="0"/>
              <a:t>11</a:t>
            </a:r>
          </a:p>
          <a:p>
            <a:endParaRPr lang="cs-CZ" baseline="-25000" dirty="0"/>
          </a:p>
          <a:p>
            <a:endParaRPr lang="cs-CZ" baseline="-25000" dirty="0"/>
          </a:p>
          <a:p>
            <a:endParaRPr lang="cs-CZ" baseline="-25000" dirty="0"/>
          </a:p>
          <a:p>
            <a:r>
              <a:rPr lang="cs-CZ" sz="4800" dirty="0"/>
              <a:t>C</a:t>
            </a:r>
            <a:r>
              <a:rPr lang="cs-CZ" sz="4800" baseline="-25000" dirty="0"/>
              <a:t>5</a:t>
            </a:r>
            <a:r>
              <a:rPr lang="cs-CZ" sz="4800" dirty="0"/>
              <a:t>H</a:t>
            </a:r>
            <a:r>
              <a:rPr lang="cs-CZ" sz="4800" baseline="-25000" dirty="0"/>
              <a:t>11</a:t>
            </a:r>
            <a:r>
              <a:rPr lang="cs-CZ" sz="4800" dirty="0"/>
              <a:t>O</a:t>
            </a:r>
            <a:r>
              <a:rPr lang="cs-CZ" sz="4800" baseline="-25000" dirty="0"/>
              <a:t>6</a:t>
            </a:r>
            <a:endParaRPr lang="cs-CZ" sz="4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92DA82-B9B2-41E2-89FD-D7028D31C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23" y="2216782"/>
            <a:ext cx="4718713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F847A-FCF1-49AA-BF24-90EA64ACC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POLYSACHARIDY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0D8091-3944-4D53-BF8A-4E731E80E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VÝSKYT, VLASTNOSTI, VYUŽITÍ</a:t>
            </a:r>
          </a:p>
        </p:txBody>
      </p:sp>
    </p:spTree>
    <p:extLst>
      <p:ext uri="{BB962C8B-B14F-4D97-AF65-F5344CB8AC3E}">
        <p14:creationId xmlns:p14="http://schemas.microsoft.com/office/powerpoint/2010/main" val="313081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FFC60-E98D-44EB-BEDB-E8B19B8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POLYSACHARIDY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4F93CE-DE80-4581-9941-B7332F2D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PŘEDPONA   POLY-</a:t>
            </a:r>
          </a:p>
          <a:p>
            <a:pPr lvl="1"/>
            <a:r>
              <a:rPr lang="cs-CZ" dirty="0"/>
              <a:t>MNOHO CUKERNÝCH JEDNOTEK</a:t>
            </a:r>
          </a:p>
          <a:p>
            <a:pPr lvl="2"/>
            <a:r>
              <a:rPr lang="cs-CZ" dirty="0"/>
              <a:t>provázené glykosidickými vazbami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VYTVÁŘÍ VELKÉ MOLEKULY = MAKROMOLEKULY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MAKROMOLEKULÁRNÍ=POLYMERNÍ LÁTKY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1969D8-B041-4DE1-B94B-C74C3C65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42" y="1027906"/>
            <a:ext cx="5180618" cy="19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D8B26-D30E-4947-98AF-1B68BD34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8A4ABD0-50C7-4420-9EE0-8B89CC6E3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710" y="114294"/>
            <a:ext cx="8963210" cy="63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4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14432-CBFC-4344-83BA-8F4F9EAA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A VLASTNOSTI POLYSACHARIDŮ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F10248-5812-42DC-AF43-1788A1F26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Rovnice vzniku:</a:t>
            </a:r>
          </a:p>
          <a:p>
            <a:endParaRPr lang="cs-CZ" dirty="0"/>
          </a:p>
          <a:p>
            <a:r>
              <a:rPr lang="cs-CZ" dirty="0"/>
              <a:t>n 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12</a:t>
            </a:r>
            <a:r>
              <a:rPr lang="cs-CZ" dirty="0"/>
              <a:t>O</a:t>
            </a:r>
            <a:r>
              <a:rPr lang="cs-CZ" baseline="-25000" dirty="0"/>
              <a:t>6      </a:t>
            </a:r>
            <a:r>
              <a:rPr lang="cs-CZ" dirty="0"/>
              <a:t>                     (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10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)</a:t>
            </a:r>
            <a:r>
              <a:rPr lang="cs-CZ" baseline="-25000" dirty="0"/>
              <a:t>n</a:t>
            </a:r>
            <a:r>
              <a:rPr lang="cs-CZ" dirty="0"/>
              <a:t>  +   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4736873-EB5C-40C2-BB11-E7B4BE7341FA}"/>
              </a:ext>
            </a:extLst>
          </p:cNvPr>
          <p:cNvCxnSpPr/>
          <p:nvPr/>
        </p:nvCxnSpPr>
        <p:spPr>
          <a:xfrm>
            <a:off x="2987040" y="3151188"/>
            <a:ext cx="1402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CFFBE9A0-CE4A-459A-816D-7BA8DF2E5E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19" r="10340"/>
          <a:stretch/>
        </p:blipFill>
        <p:spPr>
          <a:xfrm>
            <a:off x="1023689" y="4348483"/>
            <a:ext cx="9095672" cy="1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2F8BD-9546-470F-8CD9-225B9D52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CELULOSA      ( C</a:t>
            </a:r>
            <a:r>
              <a:rPr lang="cs-CZ" baseline="-25000" dirty="0"/>
              <a:t>6</a:t>
            </a:r>
            <a:r>
              <a:rPr lang="cs-CZ" dirty="0"/>
              <a:t>H</a:t>
            </a:r>
            <a:r>
              <a:rPr lang="cs-CZ" baseline="-25000" dirty="0"/>
              <a:t>10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)</a:t>
            </a:r>
            <a:r>
              <a:rPr lang="cs-CZ" baseline="-25000" dirty="0"/>
              <a:t>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3C7E7-6E15-4637-9325-1B371BC2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téměř čistá: bavlna, len, konopí</a:t>
            </a:r>
          </a:p>
          <a:p>
            <a:r>
              <a:rPr lang="cs-CZ" dirty="0"/>
              <a:t>obsahuje až 15 000 </a:t>
            </a:r>
            <a:r>
              <a:rPr lang="cs-CZ" dirty="0" err="1"/>
              <a:t>glukosových</a:t>
            </a:r>
            <a:r>
              <a:rPr lang="cs-CZ" dirty="0"/>
              <a:t> jednotek</a:t>
            </a:r>
          </a:p>
          <a:p>
            <a:r>
              <a:rPr lang="cs-CZ" dirty="0"/>
              <a:t>nerozpustná ve vodě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46895F-8404-4256-ABEB-D2E50B9A5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9" t="2963" r="5555" b="73379"/>
          <a:stretch/>
        </p:blipFill>
        <p:spPr>
          <a:xfrm>
            <a:off x="4397944" y="3429000"/>
            <a:ext cx="6342512" cy="30784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A18523-772F-46A9-A87C-1B3E47EF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650399"/>
            <a:ext cx="3664519" cy="243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469</Words>
  <Application>Microsoft Office PowerPoint</Application>
  <PresentationFormat>Širokoúhlá obrazovka</PresentationFormat>
  <Paragraphs>170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DÚ z online hodiny</vt:lpstr>
      <vt:lpstr>Opakování   DISACHARIDY</vt:lpstr>
      <vt:lpstr>Využití disacharidů</vt:lpstr>
      <vt:lpstr>VZOREC</vt:lpstr>
      <vt:lpstr>POLYSACHARIDY</vt:lpstr>
      <vt:lpstr>POLYSACHARIDY</vt:lpstr>
      <vt:lpstr>Prezentace aplikace PowerPoint</vt:lpstr>
      <vt:lpstr>VZNIK A VLASTNOSTI POLYSACHARIDŮ</vt:lpstr>
      <vt:lpstr>CELULOSA      ( C6H10O5)n </vt:lpstr>
      <vt:lpstr>Použití celulózy</vt:lpstr>
      <vt:lpstr>Použití celulózy</vt:lpstr>
      <vt:lpstr>CELULOSA JAKO PLNIDLO</vt:lpstr>
      <vt:lpstr>Pektiny</vt:lpstr>
      <vt:lpstr>Škrob       ( C6H10O5)n     </vt:lpstr>
      <vt:lpstr>Složení škrobu</vt:lpstr>
      <vt:lpstr>Použití škrobu</vt:lpstr>
      <vt:lpstr>GLYKOGEN= ZÁSOBNÍ POLYSACHARID </vt:lpstr>
      <vt:lpstr>CHITIN       ( C6H10O5)n      </vt:lpstr>
      <vt:lpstr>Prezentace aplikace PowerPoint</vt:lpstr>
      <vt:lpstr>VLÁKNINA</vt:lpstr>
      <vt:lpstr>Polysacharidy   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Dagmar Hegrová</cp:lastModifiedBy>
  <cp:revision>21</cp:revision>
  <dcterms:created xsi:type="dcterms:W3CDTF">2021-02-10T14:56:19Z</dcterms:created>
  <dcterms:modified xsi:type="dcterms:W3CDTF">2021-02-10T20:04:16Z</dcterms:modified>
</cp:coreProperties>
</file>